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7"/>
  </p:notesMasterIdLst>
  <p:handoutMasterIdLst>
    <p:handoutMasterId r:id="rId22"/>
  </p:handoutMasterIdLst>
  <p:sldIdLst>
    <p:sldId id="414" r:id="rId3"/>
    <p:sldId id="427" r:id="rId4"/>
    <p:sldId id="444" r:id="rId5"/>
    <p:sldId id="429" r:id="rId6"/>
    <p:sldId id="435" r:id="rId8"/>
    <p:sldId id="442" r:id="rId9"/>
    <p:sldId id="428" r:id="rId10"/>
    <p:sldId id="443" r:id="rId11"/>
    <p:sldId id="445" r:id="rId12"/>
    <p:sldId id="456" r:id="rId13"/>
    <p:sldId id="457" r:id="rId14"/>
    <p:sldId id="458" r:id="rId15"/>
    <p:sldId id="459" r:id="rId16"/>
    <p:sldId id="460" r:id="rId17"/>
    <p:sldId id="464" r:id="rId18"/>
    <p:sldId id="463" r:id="rId19"/>
    <p:sldId id="462" r:id="rId20"/>
    <p:sldId id="434" r:id="rId21"/>
  </p:sldIdLst>
  <p:sldSz cx="12192000" cy="6858000"/>
  <p:notesSz cx="6858000" cy="9144000"/>
  <p:embeddedFontLst>
    <p:embeddedFont>
      <p:font typeface="SimSun" panose="02010600030101010101" pitchFamily="2" charset="-122"/>
      <p:regular r:id="rId26"/>
    </p:embeddedFont>
    <p:embeddedFont>
      <p:font typeface="SimHei" panose="02010609060101010101" pitchFamily="49" charset="-122"/>
      <p:regular r:id="rId27"/>
    </p:embeddedFont>
    <p:embeddedFont>
      <p:font typeface="Calibri" panose="020F0502020204030204" charset="0"/>
      <p:regular r:id="rId28"/>
      <p:bold r:id="rId29"/>
      <p:italic r:id="rId30"/>
      <p:boldItalic r:id="rId31"/>
    </p:embeddedFont>
    <p:embeddedFont>
      <p:font typeface="微软雅黑 Light" panose="020B0502040204020203" pitchFamily="34" charset="-122"/>
      <p:regular r:id="rId32"/>
    </p:embeddedFont>
    <p:embeddedFont>
      <p:font typeface="Microsoft YaHei" panose="020B0503020204020204" charset="-122"/>
      <p:regular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2F10"/>
    <a:srgbClr val="84685A"/>
    <a:srgbClr val="C18953"/>
    <a:srgbClr val="BF6A59"/>
    <a:srgbClr val="CD8B7D"/>
    <a:srgbClr val="FFFFFF"/>
    <a:srgbClr val="92A1A5"/>
    <a:srgbClr val="5B7782"/>
    <a:srgbClr val="145672"/>
    <a:srgbClr val="625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102.xml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a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37499" y="279742"/>
            <a:ext cx="11517001" cy="62988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">
        <p14:gallery dir="l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ide p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2000">
        <p15:prstTrans prst="crush"/>
      </p:transition>
    </mc:Choice>
    <mc:Fallback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5000"/>
    </mc:Choice>
    <mc:Fallback>
      <p:transition spd="slow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Calibri" panose="020F0502020204030204" charset="0"/>
            </a:endParaRPr>
          </a:p>
        </p:txBody>
      </p:sp>
    </p:spTree>
  </p:cSld>
  <p:clrMapOvr>
    <a:masterClrMapping/>
  </p:clrMapOvr>
  <p:transition advClick="0" advTm="1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2.xml"/><Relationship Id="rId18" Type="http://schemas.openxmlformats.org/officeDocument/2006/relationships/tags" Target="../tags/tag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SimHei" panose="02010609060101010101" pitchFamily="49" charset="-122"/>
                <a:ea typeface="SimHei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1" Type="http://schemas.openxmlformats.org/officeDocument/2006/relationships/notesSlide" Target="../notesSlides/notesSlide6.xml"/><Relationship Id="rId20" Type="http://schemas.openxmlformats.org/officeDocument/2006/relationships/slideLayout" Target="../slideLayouts/slideLayout2.xml"/><Relationship Id="rId2" Type="http://schemas.openxmlformats.org/officeDocument/2006/relationships/tags" Target="../tags/tag56.xml"/><Relationship Id="rId19" Type="http://schemas.openxmlformats.org/officeDocument/2006/relationships/tags" Target="../tags/tag73.xml"/><Relationship Id="rId18" Type="http://schemas.openxmlformats.org/officeDocument/2006/relationships/tags" Target="../tags/tag72.xml"/><Relationship Id="rId17" Type="http://schemas.openxmlformats.org/officeDocument/2006/relationships/tags" Target="../tags/tag71.xml"/><Relationship Id="rId16" Type="http://schemas.openxmlformats.org/officeDocument/2006/relationships/tags" Target="../tags/tag70.xml"/><Relationship Id="rId15" Type="http://schemas.openxmlformats.org/officeDocument/2006/relationships/tags" Target="../tags/tag69.xml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5" Type="http://schemas.openxmlformats.org/officeDocument/2006/relationships/notesSlide" Target="../notesSlides/notesSlide7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2" Type="http://schemas.openxmlformats.org/officeDocument/2006/relationships/slideLayout" Target="../slideLayouts/slideLayout2.xml"/><Relationship Id="rId21" Type="http://schemas.openxmlformats.org/officeDocument/2006/relationships/tags" Target="../tags/tag24.xml"/><Relationship Id="rId20" Type="http://schemas.openxmlformats.org/officeDocument/2006/relationships/tags" Target="../tags/tag23.xml"/><Relationship Id="rId2" Type="http://schemas.openxmlformats.org/officeDocument/2006/relationships/tags" Target="../tags/tag5.xml"/><Relationship Id="rId19" Type="http://schemas.openxmlformats.org/officeDocument/2006/relationships/tags" Target="../tags/tag22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3561398" y="2763838"/>
            <a:ext cx="4939665" cy="1724660"/>
            <a:chOff x="5277" y="3907"/>
            <a:chExt cx="7779" cy="2716"/>
          </a:xfrm>
        </p:grpSpPr>
        <p:sp>
          <p:nvSpPr>
            <p:cNvPr id="15" name="文本框 14"/>
            <p:cNvSpPr txBox="1"/>
            <p:nvPr/>
          </p:nvSpPr>
          <p:spPr>
            <a:xfrm>
              <a:off x="5277" y="5122"/>
              <a:ext cx="7779" cy="1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2800" dirty="0">
                  <a:solidFill>
                    <a:srgbClr val="84685A"/>
                  </a:solidFill>
                  <a:effectLst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ea"/>
                </a:rPr>
                <a:t>The Book of:Andrew Carnie</a:t>
              </a:r>
              <a:endParaRPr lang="en-US" altLang="zh-CN" sz="2800" dirty="0">
                <a:solidFill>
                  <a:srgbClr val="84685A"/>
                </a:solidFill>
                <a:effectLst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ea"/>
              </a:endParaRPr>
            </a:p>
            <a:p>
              <a:pPr algn="l"/>
              <a:r>
                <a:rPr lang="en-US" altLang="zh-CN" sz="2800" dirty="0">
                  <a:solidFill>
                    <a:srgbClr val="84685A"/>
                  </a:solidFill>
                  <a:effectLst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ea"/>
                </a:rPr>
                <a:t>presented by: Zafreen Ali Mirza</a:t>
              </a:r>
              <a:endParaRPr lang="en-US" altLang="zh-CN" sz="2800" dirty="0">
                <a:solidFill>
                  <a:srgbClr val="84685A"/>
                </a:solidFill>
                <a:effectLst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Binding theory</a:t>
              </a:r>
              <a:endParaRPr lang="en-US" altLang="zh-CN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/>
        </p:nvSpPr>
        <p:spPr>
          <a:xfrm>
            <a:off x="3691890" y="2764155"/>
            <a:ext cx="4808855" cy="7004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en-US" altLang="zh-CN" sz="36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Binding Theory</a:t>
            </a:r>
            <a:endParaRPr lang="zh-CN" altLang="en-US" sz="3600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Binding Theory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4594026"/>
            <a:chOff x="1921" y="3657"/>
            <a:chExt cx="15609" cy="496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53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  <p:sp>
        <p:nvSpPr>
          <p:cNvPr id="2" name="PA-文本框 4"/>
          <p:cNvSpPr txBox="1"/>
          <p:nvPr>
            <p:custDataLst>
              <p:tags r:id="rId7"/>
            </p:custDataLst>
          </p:nvPr>
        </p:nvSpPr>
        <p:spPr>
          <a:xfrm>
            <a:off x="6647180" y="4551680"/>
            <a:ext cx="5301615" cy="1938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Arial" panose="020B0604020202020204" pitchFamily="34" charset="0"/>
              </a:rPr>
              <a:t>C-command: </a:t>
            </a:r>
            <a:r>
              <a:rPr lang="en-US" sz="2000" i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Arial" panose="020B0604020202020204" pitchFamily="34" charset="0"/>
              </a:rPr>
              <a:t>A binary relation between nodes in a tree structure or a particular kind of relationship between words (or other elements, like morphemes) in a syntactic structure.</a:t>
            </a:r>
            <a:endParaRPr lang="en-US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Arial" panose="020B0604020202020204" pitchFamily="34" charset="0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i.e.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John’s c-command himself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</p:txBody>
      </p:sp>
      <p:sp>
        <p:nvSpPr>
          <p:cNvPr id="3" name="PA-文本框 4"/>
          <p:cNvSpPr txBox="1"/>
          <p:nvPr>
            <p:custDataLst>
              <p:tags r:id="rId8"/>
            </p:custDataLst>
          </p:nvPr>
        </p:nvSpPr>
        <p:spPr>
          <a:xfrm>
            <a:off x="560070" y="1688465"/>
            <a:ext cx="1118425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Arial" panose="020B0604020202020204" pitchFamily="34" charset="0"/>
              </a:rPr>
              <a:t>S</a:t>
            </a:r>
            <a:endParaRPr lang="en-US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Arial" panose="020B0604020202020204" pitchFamily="34" charset="0"/>
            </a:endParaRPr>
          </a:p>
          <a:p>
            <a:pPr algn="l"/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				         Np                                   VP</a:t>
            </a:r>
            <a:endParaRPr lang="en-US" altLang="zh-CN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4979035" y="1927225"/>
            <a:ext cx="1101725" cy="4222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186170" y="1927225"/>
            <a:ext cx="1056005" cy="4375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284980" y="2576195"/>
            <a:ext cx="573405" cy="4673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099685" y="2531110"/>
            <a:ext cx="346710" cy="64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A-文本框 4"/>
          <p:cNvSpPr txBox="1"/>
          <p:nvPr>
            <p:custDataLst>
              <p:tags r:id="rId9"/>
            </p:custDataLst>
          </p:nvPr>
        </p:nvSpPr>
        <p:spPr>
          <a:xfrm>
            <a:off x="3992245" y="3074670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NP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16" name="PA-文本框 4"/>
          <p:cNvSpPr txBox="1"/>
          <p:nvPr>
            <p:custDataLst>
              <p:tags r:id="rId10"/>
            </p:custDataLst>
          </p:nvPr>
        </p:nvSpPr>
        <p:spPr>
          <a:xfrm>
            <a:off x="5199380" y="3074670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N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17" name="Isosceles Triangle 16"/>
          <p:cNvSpPr/>
          <p:nvPr/>
        </p:nvSpPr>
        <p:spPr>
          <a:xfrm>
            <a:off x="3992245" y="3521710"/>
            <a:ext cx="482600" cy="528320"/>
          </a:xfrm>
          <a:prstGeom prst="triangle">
            <a:avLst/>
          </a:prstGeom>
          <a:solidFill>
            <a:srgbClr val="FFFFF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8" name="PA-文本框 4"/>
          <p:cNvSpPr txBox="1"/>
          <p:nvPr>
            <p:custDataLst>
              <p:tags r:id="rId11"/>
            </p:custDataLst>
          </p:nvPr>
        </p:nvSpPr>
        <p:spPr>
          <a:xfrm>
            <a:off x="3740150" y="4152900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John’s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19" name="PA-文本框 4"/>
          <p:cNvSpPr txBox="1"/>
          <p:nvPr>
            <p:custDataLst>
              <p:tags r:id="rId12"/>
            </p:custDataLst>
          </p:nvPr>
        </p:nvSpPr>
        <p:spPr>
          <a:xfrm>
            <a:off x="4874260" y="3432175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father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399020" y="2576195"/>
            <a:ext cx="346710" cy="6483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6638925" y="2627630"/>
            <a:ext cx="489585" cy="5067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A-文本框 4"/>
          <p:cNvSpPr txBox="1"/>
          <p:nvPr>
            <p:custDataLst>
              <p:tags r:id="rId13"/>
            </p:custDataLst>
          </p:nvPr>
        </p:nvSpPr>
        <p:spPr>
          <a:xfrm>
            <a:off x="6177915" y="3274060"/>
            <a:ext cx="109156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admires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25" name="Isosceles Triangle 24"/>
          <p:cNvSpPr/>
          <p:nvPr/>
        </p:nvSpPr>
        <p:spPr>
          <a:xfrm>
            <a:off x="7527925" y="3623945"/>
            <a:ext cx="482600" cy="528320"/>
          </a:xfrm>
          <a:prstGeom prst="triangle">
            <a:avLst/>
          </a:prstGeom>
          <a:solidFill>
            <a:srgbClr val="FFFFFF"/>
          </a:solidFill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PA-文本框 4"/>
          <p:cNvSpPr txBox="1"/>
          <p:nvPr>
            <p:custDataLst>
              <p:tags r:id="rId14"/>
            </p:custDataLst>
          </p:nvPr>
        </p:nvSpPr>
        <p:spPr>
          <a:xfrm>
            <a:off x="7242175" y="3224530"/>
            <a:ext cx="109156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     NP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27" name="PA-文本框 4"/>
          <p:cNvSpPr txBox="1"/>
          <p:nvPr>
            <p:custDataLst>
              <p:tags r:id="rId15"/>
            </p:custDataLst>
          </p:nvPr>
        </p:nvSpPr>
        <p:spPr>
          <a:xfrm>
            <a:off x="7269480" y="3853815"/>
            <a:ext cx="109156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     himself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470275" y="3001645"/>
            <a:ext cx="1388110" cy="16821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PA-文本框 4"/>
          <p:cNvSpPr txBox="1"/>
          <p:nvPr>
            <p:custDataLst>
              <p:tags r:id="rId16"/>
            </p:custDataLst>
          </p:nvPr>
        </p:nvSpPr>
        <p:spPr>
          <a:xfrm>
            <a:off x="309245" y="3931285"/>
            <a:ext cx="3238500" cy="22453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The crucial realtion b/w an anaphor and its antecedents involves c-command. In order to describe their relationship we need more specific notion than simple coindexation, this is binding</a:t>
            </a:r>
            <a:r>
              <a:rPr lang="en-US" altLang="zh-CN" sz="2000" dirty="0">
                <a:solidFill>
                  <a:srgbClr val="84685A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.</a:t>
            </a:r>
            <a:endParaRPr lang="en-US" altLang="zh-CN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30" name="PA-文本框 4"/>
          <p:cNvSpPr txBox="1"/>
          <p:nvPr>
            <p:custDataLst>
              <p:tags r:id="rId17"/>
            </p:custDataLst>
          </p:nvPr>
        </p:nvSpPr>
        <p:spPr>
          <a:xfrm>
            <a:off x="8321040" y="753745"/>
            <a:ext cx="323850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Binding principle A: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“An anaphor must be bound”.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</p:txBody>
      </p:sp>
      <p:sp>
        <p:nvSpPr>
          <p:cNvPr id="31" name="PA-文本框 4"/>
          <p:cNvSpPr txBox="1"/>
          <p:nvPr>
            <p:custDataLst>
              <p:tags r:id="rId18"/>
            </p:custDataLst>
          </p:nvPr>
        </p:nvSpPr>
        <p:spPr>
          <a:xfrm>
            <a:off x="560070" y="1642745"/>
            <a:ext cx="348361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Binder: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Antecedent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Bindee: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Anaphor or pronoun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</p:txBody>
      </p:sp>
    </p:spTree>
    <p:custDataLst>
      <p:tags r:id="rId19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/>
        </p:nvSpPr>
        <p:spPr>
          <a:xfrm>
            <a:off x="3691890" y="2764155"/>
            <a:ext cx="4808855" cy="13093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en-US" altLang="zh-CN" sz="36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Locality conditions on the Binding of Anaphors</a:t>
            </a:r>
            <a:endParaRPr lang="zh-CN" altLang="en-US" sz="3600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Locality conditions on the Binding of Anaphor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4594026"/>
            <a:chOff x="1921" y="3657"/>
            <a:chExt cx="15609" cy="496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53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  <p:sp>
        <p:nvSpPr>
          <p:cNvPr id="14" name="PA-文本框 4"/>
          <p:cNvSpPr txBox="1"/>
          <p:nvPr>
            <p:custDataLst>
              <p:tags r:id="rId7"/>
            </p:custDataLst>
          </p:nvPr>
        </p:nvSpPr>
        <p:spPr>
          <a:xfrm>
            <a:off x="3992245" y="3074670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16" name="PA-文本框 4"/>
          <p:cNvSpPr txBox="1"/>
          <p:nvPr>
            <p:custDataLst>
              <p:tags r:id="rId8"/>
            </p:custDataLst>
          </p:nvPr>
        </p:nvSpPr>
        <p:spPr>
          <a:xfrm>
            <a:off x="5199380" y="3074670"/>
            <a:ext cx="98679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18" name="PA-文本框 4"/>
          <p:cNvSpPr txBox="1"/>
          <p:nvPr>
            <p:custDataLst>
              <p:tags r:id="rId9"/>
            </p:custDataLst>
          </p:nvPr>
        </p:nvSpPr>
        <p:spPr>
          <a:xfrm>
            <a:off x="559435" y="1480820"/>
            <a:ext cx="7359650" cy="22453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e.g. </a:t>
            </a:r>
            <a:r>
              <a:rPr lang="en-US" altLang="zh-CN" sz="2000" dirty="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John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    saw     </a:t>
            </a:r>
            <a:r>
              <a:rPr lang="en-US" altLang="zh-CN" sz="200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himself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in the mirror</a:t>
            </a:r>
            <a:r>
              <a:rPr lang="en-US" altLang="zh-CN" sz="2000" b="1" dirty="0">
                <a:solidFill>
                  <a:srgbClr val="84685A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.</a:t>
            </a:r>
            <a:endParaRPr lang="en-US" altLang="zh-CN" sz="2000" b="1" dirty="0">
              <a:solidFill>
                <a:srgbClr val="84685A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(Antecedent)     (Reflexive-Anaphor)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e.g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. </a:t>
            </a:r>
            <a:r>
              <a:rPr lang="en-US" altLang="zh-CN" sz="2000" dirty="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John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saw Mary. She was waving at </a:t>
            </a:r>
            <a:r>
              <a:rPr lang="en-US" altLang="zh-CN" sz="2000" dirty="0">
                <a:solidFill>
                  <a:srgbClr val="00B050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him.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  (Antecedent)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                              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 (Pronoun)</a:t>
            </a:r>
            <a:endParaRPr lang="en-US" altLang="zh-CN" sz="2000" b="1" dirty="0">
              <a:solidFill>
                <a:srgbClr val="84685A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26" name="PA-文本框 4"/>
          <p:cNvSpPr txBox="1"/>
          <p:nvPr>
            <p:custDataLst>
              <p:tags r:id="rId10"/>
            </p:custDataLst>
          </p:nvPr>
        </p:nvSpPr>
        <p:spPr>
          <a:xfrm>
            <a:off x="7242175" y="3224530"/>
            <a:ext cx="109156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     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sp>
        <p:nvSpPr>
          <p:cNvPr id="29" name="PA-文本框 4"/>
          <p:cNvSpPr txBox="1"/>
          <p:nvPr>
            <p:custDataLst>
              <p:tags r:id="rId11"/>
            </p:custDataLst>
          </p:nvPr>
        </p:nvSpPr>
        <p:spPr>
          <a:xfrm>
            <a:off x="309245" y="3931285"/>
            <a:ext cx="323850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Locality contraint: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The anaphor need to have its antecdent in the same clause.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</p:txBody>
      </p:sp>
      <p:sp>
        <p:nvSpPr>
          <p:cNvPr id="30" name="PA-文本框 4"/>
          <p:cNvSpPr txBox="1"/>
          <p:nvPr>
            <p:custDataLst>
              <p:tags r:id="rId12"/>
            </p:custDataLst>
          </p:nvPr>
        </p:nvSpPr>
        <p:spPr>
          <a:xfrm>
            <a:off x="8321040" y="753745"/>
            <a:ext cx="3419475" cy="25533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Binding domain</a:t>
            </a:r>
            <a:endParaRPr lang="en-US" altLang="zh-CN" sz="2000" b="1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The syntactic space in which an anaphor must find its antecedent is called a binding domain.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微软雅黑 Light" panose="020B0502040204020203" pitchFamily="34" charset="-122"/>
              </a:rPr>
              <a:t>i.e. a clause containing the NP (anaphor, pronoun &amp; R-expression).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ea typeface="Calibri" panose="020F0502020204030204" charset="0"/>
              <a:cs typeface="Times New Roman" panose="02020603050405020304" charset="0"/>
              <a:sym typeface="微软雅黑 Light" panose="020B0502040204020203" pitchFamily="34" charset="-122"/>
            </a:endParaRPr>
          </a:p>
        </p:txBody>
      </p:sp>
    </p:spTree>
    <p:custDataLst>
      <p:tags r:id="rId1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/>
        </p:nvSpPr>
        <p:spPr>
          <a:xfrm>
            <a:off x="3691890" y="2764155"/>
            <a:ext cx="4808855" cy="13093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en-US" altLang="zh-CN" sz="36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Pronouns</a:t>
            </a:r>
            <a:endParaRPr lang="zh-CN" altLang="en-US" sz="3600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457835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13220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Pronouns</a:t>
            </a:r>
            <a:endParaRPr lang="zh-CN" altLang="en-US" sz="2000" b="1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endParaRPr lang="zh-CN" altLang="en-US" sz="2000" b="1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4594026"/>
            <a:chOff x="1921" y="3657"/>
            <a:chExt cx="15609" cy="496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269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b="1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Binding principle B: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 pronoun must be free in its binding domain.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a- John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saw him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in the mirror.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b-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*</a:t>
              </a:r>
              <a:r>
                <a:rPr lang="en-US" altLang="zh-CN" sz="2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lang="en-US" altLang="zh-CN" sz="2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saw him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</a:t>
              </a:r>
              <a:r>
                <a:rPr lang="en-US" altLang="zh-CN" sz="2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in the mirror</a:t>
              </a:r>
              <a:endParaRPr lang="en-US" altLang="zh-CN" sz="2000" noProof="0" dirty="0">
                <a:ln>
                  <a:noFill/>
                </a:ln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	Pronoun like him cannot be bound, the sentence (a) may only have the meaning where the </a:t>
              </a:r>
              <a:r>
                <a:rPr kumimoji="0" lang="en-US" altLang="zh-CN" sz="2000" i="1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him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refers to someone other than </a:t>
              </a:r>
              <a:r>
                <a:rPr kumimoji="0" lang="en-US" altLang="zh-CN" sz="2000" i="1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John.</a:t>
              </a:r>
              <a:endParaRPr kumimoji="0" lang="en-US" altLang="zh-CN" sz="2000" i="1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i.e.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pronoun can not be bound with antecedent that is a clause mate.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/>
        </p:nvSpPr>
        <p:spPr>
          <a:xfrm>
            <a:off x="3691890" y="2764155"/>
            <a:ext cx="4808855" cy="13093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en-US" altLang="zh-CN" sz="36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R-expression</a:t>
            </a:r>
            <a:endParaRPr lang="zh-CN" altLang="en-US" sz="3600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R-expression</a:t>
            </a:r>
            <a:endParaRPr lang="zh-CN" altLang="en-US" sz="2000" b="1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4594026"/>
            <a:chOff x="1921" y="3657"/>
            <a:chExt cx="15609" cy="496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355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b="1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Binding principle C: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R-expression must be free.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John saw John’s reflection in the mirror.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	In the given sentence the separate NP entities has been mentioned, R-expression recieve their meaning from outside the sentence(i.e. from the context). However, R-expressions are neither pronoun nor anaphors.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3691573" y="2763838"/>
            <a:ext cx="4808855" cy="1293495"/>
            <a:chOff x="5482" y="3907"/>
            <a:chExt cx="7573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8148" y="5122"/>
              <a:ext cx="224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endParaRPr lang="zh-CN" altLang="en-US" sz="2800" dirty="0">
                <a:solidFill>
                  <a:srgbClr val="84685A"/>
                </a:solidFill>
                <a:effectLst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10000"/>
                </a:lnSpc>
              </a:pPr>
              <a:r>
                <a:rPr lang="en-US" altLang="zh-CN" sz="3600" kern="0" cap="all" dirty="0">
                  <a:solidFill>
                    <a:srgbClr val="4C2F10"/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thank you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680085" y="461010"/>
            <a:ext cx="10832465" cy="593598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2" name="PA-矩形 1"/>
          <p:cNvSpPr/>
          <p:nvPr>
            <p:custDataLst>
              <p:tags r:id="rId2"/>
            </p:custDataLst>
          </p:nvPr>
        </p:nvSpPr>
        <p:spPr>
          <a:xfrm rot="16200000">
            <a:off x="1538532" y="3203113"/>
            <a:ext cx="868102" cy="163096"/>
          </a:xfrm>
          <a:prstGeom prst="rect">
            <a:avLst/>
          </a:prstGeom>
          <a:solidFill>
            <a:srgbClr val="4C2F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304C9F"/>
              </a:solidFill>
              <a:latin typeface="方正大标宋_GBK" panose="03000509000000000000" charset="-122"/>
              <a:ea typeface="方正大标宋_GBK" panose="03000509000000000000" charset="-122"/>
            </a:endParaRPr>
          </a:p>
        </p:txBody>
      </p:sp>
      <p:grpSp>
        <p:nvGrpSpPr>
          <p:cNvPr id="4" name="PA-组合 2"/>
          <p:cNvGrpSpPr/>
          <p:nvPr>
            <p:custDataLst>
              <p:tags r:id="rId3"/>
            </p:custDataLst>
          </p:nvPr>
        </p:nvGrpSpPr>
        <p:grpSpPr>
          <a:xfrm>
            <a:off x="2201244" y="2644794"/>
            <a:ext cx="3312160" cy="1182623"/>
            <a:chOff x="3178309" y="3164143"/>
            <a:chExt cx="4319510" cy="1310549"/>
          </a:xfrm>
        </p:grpSpPr>
        <p:sp>
          <p:nvSpPr>
            <p:cNvPr id="6" name="PA-文本框 3"/>
            <p:cNvSpPr txBox="1"/>
            <p:nvPr>
              <p:custDataLst>
                <p:tags r:id="rId4"/>
              </p:custDataLst>
            </p:nvPr>
          </p:nvSpPr>
          <p:spPr>
            <a:xfrm>
              <a:off x="3178309" y="3164143"/>
              <a:ext cx="4319510" cy="1021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zh-CN" altLang="en-US" sz="54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</a:rPr>
                <a:t>CONTENTS</a:t>
              </a:r>
              <a:endParaRPr lang="zh-CN" altLang="en-US" sz="54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7" name="PA-文本框 4"/>
            <p:cNvSpPr txBox="1"/>
            <p:nvPr>
              <p:custDataLst>
                <p:tags r:id="rId5"/>
              </p:custDataLst>
            </p:nvPr>
          </p:nvSpPr>
          <p:spPr>
            <a:xfrm>
              <a:off x="3349732" y="4066553"/>
              <a:ext cx="2497586" cy="4081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endParaRPr lang="en-US" altLang="zh-CN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  <p:sp>
        <p:nvSpPr>
          <p:cNvPr id="8" name="PA-MH_Other_1"/>
          <p:cNvSpPr/>
          <p:nvPr>
            <p:custDataLst>
              <p:tags r:id="rId6"/>
            </p:custDataLst>
          </p:nvPr>
        </p:nvSpPr>
        <p:spPr>
          <a:xfrm>
            <a:off x="5513614" y="517041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1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9" name="PA-MH_Other_2"/>
          <p:cNvSpPr/>
          <p:nvPr>
            <p:custDataLst>
              <p:tags r:id="rId7"/>
            </p:custDataLst>
          </p:nvPr>
        </p:nvSpPr>
        <p:spPr>
          <a:xfrm>
            <a:off x="5513614" y="1423612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2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10" name="PA-MH_Other_3"/>
          <p:cNvSpPr/>
          <p:nvPr>
            <p:custDataLst>
              <p:tags r:id="rId8"/>
            </p:custDataLst>
          </p:nvPr>
        </p:nvSpPr>
        <p:spPr>
          <a:xfrm>
            <a:off x="5513614" y="2330183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3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11" name="PA-MH_Other_4"/>
          <p:cNvSpPr/>
          <p:nvPr>
            <p:custDataLst>
              <p:tags r:id="rId9"/>
            </p:custDataLst>
          </p:nvPr>
        </p:nvSpPr>
        <p:spPr>
          <a:xfrm>
            <a:off x="5513614" y="3269774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4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12" name="PA-矩形 9"/>
          <p:cNvSpPr/>
          <p:nvPr>
            <p:custDataLst>
              <p:tags r:id="rId10"/>
            </p:custDataLst>
          </p:nvPr>
        </p:nvSpPr>
        <p:spPr>
          <a:xfrm>
            <a:off x="6510020" y="516890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Introduction</a:t>
            </a:r>
            <a:endParaRPr lang="en-US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3" name="PA-矩形 10"/>
          <p:cNvSpPr/>
          <p:nvPr>
            <p:custDataLst>
              <p:tags r:id="rId11"/>
            </p:custDataLst>
          </p:nvPr>
        </p:nvSpPr>
        <p:spPr>
          <a:xfrm>
            <a:off x="6510020" y="950595"/>
            <a:ext cx="2812415" cy="306705"/>
          </a:xfrm>
          <a:prstGeom prst="rect">
            <a:avLst/>
          </a:prstGeom>
        </p:spPr>
        <p:txBody>
          <a:bodyPr wrap="square">
            <a:spAutoFit/>
          </a:bodyPr>
          <a:p>
            <a:pPr algn="dist"/>
            <a:r>
              <a:rPr lang="en-US" altLang="zh-CN" sz="140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R-expression, Anaphora, 	Pronouns</a:t>
            </a:r>
            <a:endParaRPr lang="en-US" altLang="zh-CN" sz="14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4" name="PA-矩形 11"/>
          <p:cNvSpPr/>
          <p:nvPr>
            <p:custDataLst>
              <p:tags r:id="rId12"/>
            </p:custDataLst>
          </p:nvPr>
        </p:nvSpPr>
        <p:spPr>
          <a:xfrm>
            <a:off x="6509385" y="1260475"/>
            <a:ext cx="4870450" cy="52197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Coindex and Antecedents</a:t>
            </a:r>
            <a:endParaRPr lang="en-US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6" name="PA-矩形 12"/>
          <p:cNvSpPr/>
          <p:nvPr>
            <p:custDataLst>
              <p:tags r:id="rId13"/>
            </p:custDataLst>
          </p:nvPr>
        </p:nvSpPr>
        <p:spPr>
          <a:xfrm>
            <a:off x="6510020" y="1846580"/>
            <a:ext cx="2829560" cy="306705"/>
          </a:xfrm>
          <a:prstGeom prst="rect">
            <a:avLst/>
          </a:prstGeom>
        </p:spPr>
        <p:txBody>
          <a:bodyPr wrap="square">
            <a:spAutoFit/>
          </a:bodyPr>
          <a:p>
            <a:pPr algn="dist"/>
            <a:r>
              <a:rPr lang="en-US" altLang="zh-CN" sz="14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Index, Pronominal, coindexed </a:t>
            </a:r>
            <a:endParaRPr lang="en-US" altLang="zh-CN" sz="14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7" name="PA-矩形 13"/>
          <p:cNvSpPr/>
          <p:nvPr>
            <p:custDataLst>
              <p:tags r:id="rId14"/>
            </p:custDataLst>
          </p:nvPr>
        </p:nvSpPr>
        <p:spPr>
          <a:xfrm>
            <a:off x="6513195" y="2304415"/>
            <a:ext cx="2826385" cy="52197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Binding Thoery 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18" name="PA-矩形 14"/>
          <p:cNvSpPr/>
          <p:nvPr>
            <p:custDataLst>
              <p:tags r:id="rId15"/>
            </p:custDataLst>
          </p:nvPr>
        </p:nvSpPr>
        <p:spPr>
          <a:xfrm>
            <a:off x="6513195" y="2760345"/>
            <a:ext cx="2851785" cy="30670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140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Binder and Bindee</a:t>
            </a:r>
            <a:endParaRPr lang="en-US" altLang="zh-CN" sz="14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21" name="PA-矩形 16"/>
          <p:cNvSpPr/>
          <p:nvPr>
            <p:custDataLst>
              <p:tags r:id="rId16"/>
            </p:custDataLst>
          </p:nvPr>
        </p:nvSpPr>
        <p:spPr>
          <a:xfrm>
            <a:off x="6561455" y="3176270"/>
            <a:ext cx="4817745" cy="95313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Locality conditions on Binding anaphora 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3" name="PA-MH_Other_4"/>
          <p:cNvSpPr/>
          <p:nvPr>
            <p:custDataLst>
              <p:tags r:id="rId17"/>
            </p:custDataLst>
          </p:nvPr>
        </p:nvSpPr>
        <p:spPr>
          <a:xfrm>
            <a:off x="5513614" y="4209574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5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15" name="PA-MH_Other_4"/>
          <p:cNvSpPr/>
          <p:nvPr>
            <p:custDataLst>
              <p:tags r:id="rId18"/>
            </p:custDataLst>
          </p:nvPr>
        </p:nvSpPr>
        <p:spPr>
          <a:xfrm>
            <a:off x="5513614" y="5115719"/>
            <a:ext cx="727984" cy="729500"/>
          </a:xfrm>
          <a:prstGeom prst="ellipse">
            <a:avLst/>
          </a:prstGeom>
          <a:solidFill>
            <a:srgbClr val="84685A"/>
          </a:solidFill>
          <a:ln w="57150" cap="flat" cmpd="sng" algn="ctr">
            <a:noFill/>
            <a:prstDash val="solid"/>
          </a:ln>
          <a:effectLst/>
        </p:spPr>
        <p:txBody>
          <a:bodyPr lIns="0" tIns="0" rIns="0" bIns="0" anchor="ctr"/>
          <a:p>
            <a:pPr algn="ctr">
              <a:defRPr/>
            </a:pPr>
            <a:r>
              <a:rPr lang="en-US" altLang="zh-CN" sz="3600" kern="0" dirty="0">
                <a:solidFill>
                  <a:schemeClr val="bg1"/>
                </a:solidFill>
                <a:latin typeface="方正大标宋_GBK" panose="03000509000000000000" charset="-122"/>
                <a:ea typeface="方正大标宋_GBK" panose="03000509000000000000" charset="-122"/>
                <a:sym typeface="Arial" panose="020B0604020202020204" pitchFamily="34" charset="0"/>
              </a:rPr>
              <a:t>6</a:t>
            </a:r>
            <a:endParaRPr lang="en-US" altLang="zh-CN" sz="3600" kern="0" dirty="0">
              <a:solidFill>
                <a:schemeClr val="bg1"/>
              </a:solidFill>
              <a:latin typeface="方正大标宋_GBK" panose="03000509000000000000" charset="-122"/>
              <a:ea typeface="方正大标宋_GBK" panose="03000509000000000000" charset="-122"/>
              <a:sym typeface="Arial" panose="020B0604020202020204" pitchFamily="34" charset="0"/>
            </a:endParaRPr>
          </a:p>
        </p:txBody>
      </p:sp>
      <p:sp>
        <p:nvSpPr>
          <p:cNvPr id="19" name="PA-矩形 13"/>
          <p:cNvSpPr/>
          <p:nvPr>
            <p:custDataLst>
              <p:tags r:id="rId19"/>
            </p:custDataLst>
          </p:nvPr>
        </p:nvSpPr>
        <p:spPr>
          <a:xfrm>
            <a:off x="6561455" y="4250690"/>
            <a:ext cx="4500880" cy="56515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10000"/>
              </a:lnSpc>
            </a:pPr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Pronouns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22" name="PA-矩形 13"/>
          <p:cNvSpPr/>
          <p:nvPr>
            <p:custDataLst>
              <p:tags r:id="rId20"/>
            </p:custDataLst>
          </p:nvPr>
        </p:nvSpPr>
        <p:spPr>
          <a:xfrm>
            <a:off x="6509385" y="5152390"/>
            <a:ext cx="4869815" cy="737235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zh-CN" sz="28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distribution of R-expression</a:t>
            </a:r>
            <a:endParaRPr lang="zh-CN" altLang="zh-CN" sz="28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  <a:p>
            <a:pPr algn="dist"/>
            <a:r>
              <a:rPr lang="en-US" altLang="zh-CN" sz="140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 </a:t>
            </a:r>
            <a:endParaRPr lang="en-US" altLang="zh-CN" sz="1400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Arial" panose="020B0604020202020204" pitchFamily="34" charset="0"/>
            </a:endParaRPr>
          </a:p>
        </p:txBody>
      </p:sp>
    </p:spTree>
    <p:custDataLst>
      <p:tags r:id="rId2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500"/>
                            </p:stCondLst>
                            <p:childTnLst>
                              <p:par>
                                <p:cTn id="8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6" grpId="0"/>
      <p:bldP spid="17" grpId="0"/>
      <p:bldP spid="18" grpId="0"/>
      <p:bldP spid="21" grpId="0"/>
      <p:bldP spid="3" grpId="0" bldLvl="0" animBg="1"/>
      <p:bldP spid="15" grpId="0" bldLvl="0" animBg="1"/>
      <p:bldP spid="19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3315018" y="2763838"/>
            <a:ext cx="5577840" cy="1293495"/>
            <a:chOff x="4889" y="3907"/>
            <a:chExt cx="8784" cy="2037"/>
          </a:xfrm>
        </p:grpSpPr>
        <p:sp>
          <p:nvSpPr>
            <p:cNvPr id="15" name="文本框 14"/>
            <p:cNvSpPr txBox="1"/>
            <p:nvPr/>
          </p:nvSpPr>
          <p:spPr>
            <a:xfrm>
              <a:off x="4889" y="5122"/>
              <a:ext cx="878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US" altLang="zh-CN" sz="280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Arial" panose="020B0604020202020204" pitchFamily="34" charset="0"/>
                </a:rPr>
                <a:t>R-expression, Anaphora, 	Pronouns</a:t>
              </a:r>
              <a:endParaRPr lang="zh-CN" altLang="en-US" sz="2800" dirty="0">
                <a:solidFill>
                  <a:srgbClr val="84685A"/>
                </a:solidFill>
                <a:effectLst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482" y="3907"/>
              <a:ext cx="7573" cy="1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10000"/>
                </a:lnSpc>
              </a:pPr>
              <a:r>
                <a:rPr lang="en-US" altLang="zh-CN" sz="3600" dirty="0">
                  <a:solidFill>
                    <a:srgbClr val="84685A"/>
                  </a:solidFill>
                  <a:latin typeface="Calibri" panose="020F0502020204030204" charset="0"/>
                  <a:ea typeface="Calibri" panose="020F0502020204030204" charset="0"/>
                  <a:sym typeface="Arial" panose="020B0604020202020204" pitchFamily="34" charset="0"/>
                </a:rPr>
                <a:t>Introduction</a:t>
              </a:r>
              <a:endParaRPr lang="zh-CN" altLang="en-US" sz="3600" kern="0" cap="all" dirty="0">
                <a:solidFill>
                  <a:srgbClr val="4C2F10"/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Introduction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84225" y="1316990"/>
            <a:ext cx="9892030" cy="4473666"/>
            <a:chOff x="1952" y="3787"/>
            <a:chExt cx="15578" cy="483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3787"/>
              <a:ext cx="15268" cy="442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Binding Theory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The theory is proposed by “NOAM CHOMSKY”, the theory is a linguistic framework that explores the principle governing the structural realtionships between pronoun, anaphors, and their antecedents within a sentence.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Pronoun: word like he, she, it, they etc. that refers back to previously mentioned Nouns or Noun phrases.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Anaphora: words like herself, himself, themselves, itself etc. which refers back to the main subject or the doer of an action in a particular sentence.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Antecedents: it can be said as the noun or noun phrase to which a pronoun or anaphor refers.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Introduction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84225" y="1316990"/>
            <a:ext cx="9892030" cy="4492183"/>
            <a:chOff x="1952" y="3787"/>
            <a:chExt cx="15578" cy="485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3787"/>
              <a:ext cx="15268" cy="485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R-expression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R-expression refers to a category of noun phrases that includes referential expressions such as proper names, definite descriptions, and some indefinite noun phrases. R-expressions are called "R" because they are thought to be "referential”.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u="sng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For Example:</a:t>
              </a:r>
              <a:endParaRPr kumimoji="0" lang="en-US" altLang="zh-CN" sz="2000" b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 said he was tired.  (</a:t>
              </a:r>
              <a:r>
                <a:rPr kumimoji="0" lang="en-US" altLang="zh-CN" sz="2000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</a:t>
              </a:r>
              <a:r>
                <a:rPr kumimoji="0" lang="en-US" altLang="zh-CN" sz="200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said </a:t>
              </a:r>
              <a:r>
                <a:rPr kumimoji="0" lang="en-US" altLang="zh-CN" sz="2000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7B32B2"/>
                      </a:gs>
                      <a:gs pos="100000">
                        <a:srgbClr val="401A5D"/>
                      </a:gs>
                    </a:gsLst>
                    <a:lin scaled="0"/>
                  </a:gra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he</a:t>
              </a:r>
              <a:r>
                <a:rPr kumimoji="0" lang="en-US" altLang="zh-CN" sz="200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was tired)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Every student must complete their assignment.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In Binding theory, pronouns must be bound by a preceding noun phrase withinthe same sentence that refers to the specific entity in the given phrase.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5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3295015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Introduction</a:t>
            </a:r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84225" y="1316990"/>
            <a:ext cx="9892030" cy="5293036"/>
            <a:chOff x="1952" y="3787"/>
            <a:chExt cx="15578" cy="5717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52" y="3787"/>
              <a:ext cx="15268" cy="571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The prominent term in Binding Theory:</a:t>
              </a:r>
              <a:endPara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Anaphor: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NP that obligatorily gets its meaning from another NP in the sentence.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Mark hit himself while playing football.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rgbClr val="00B0F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Mark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hit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7B32B2"/>
                      </a:gs>
                      <a:gs pos="100000">
                        <a:srgbClr val="401A5D"/>
                      </a:gs>
                    </a:gsLst>
                    <a:lin scaled="0"/>
                  </a:gra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himself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while playing football. (Reflexive pronoun)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(antecedent)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i.e. An anaphora must be bound by a preceding noun phrase that is in the same clause as the anaphor.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Pronoun: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NP that may (but need not) get its meaning from another NP in the sentence.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Sarah saw herself, and she was suprised.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i.e. “she” cannot be bound by the anaphor “herself” beacuse here the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she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refers to the different entity or individual mentioned in the given discourse.</a:t>
              </a:r>
              <a:endPara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endPara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  <p:cxnSp>
        <p:nvCxnSpPr>
          <p:cNvPr id="2" name="Straight Arrow Connector 1"/>
          <p:cNvCxnSpPr/>
          <p:nvPr/>
        </p:nvCxnSpPr>
        <p:spPr>
          <a:xfrm>
            <a:off x="1553845" y="2938145"/>
            <a:ext cx="0" cy="3619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9" name="文本框 18"/>
          <p:cNvSpPr txBox="1"/>
          <p:nvPr/>
        </p:nvSpPr>
        <p:spPr>
          <a:xfrm>
            <a:off x="3691890" y="2764155"/>
            <a:ext cx="4808855" cy="13093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10000"/>
              </a:lnSpc>
            </a:pPr>
            <a:r>
              <a:rPr lang="en-US" altLang="zh-CN" sz="3600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notion Coindex and Antecedent</a:t>
            </a:r>
            <a:endParaRPr lang="zh-CN" altLang="en-US" sz="3600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notion Coindex and Antecedent</a:t>
            </a:r>
            <a:endParaRPr lang="zh-CN" altLang="en-US" sz="2000" b="1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5293036"/>
            <a:chOff x="1921" y="3657"/>
            <a:chExt cx="15609" cy="5717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571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Antecedent: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NP that gives its meaning to another noun in the sentence. 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 bought a book. He enjoys reading it.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John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</a:t>
              </a:r>
              <a:r>
                <a:rPr kumimoji="0" lang="en-US" altLang="zh-CN" sz="2000" u="sng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antecedent for the pronoun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He 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It </a:t>
              </a:r>
              <a:r>
                <a:rPr kumimoji="0" lang="en-US" altLang="zh-CN" sz="2000" u="sng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refers back to the noun phrase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a book which serves as an antecedent.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i.e it should be ensure that the anaphora or pronoun is appropriately bound its antecedent within a same clause or sentence.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Index or Indices: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An index serves as a marker or label that connects two expression, indicating that they refer to the same individual or entity in the particular sentence or phrase.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a-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Susan think that Mary likes the chocoloate 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[Susan]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think that [Mary]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likes [the chocolate]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k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b- Ali said that he wrote a biography.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[Ali]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said that [he]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wrote a [biography]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. 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5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309563" y="384810"/>
            <a:ext cx="11572875" cy="6104890"/>
          </a:xfrm>
          <a:prstGeom prst="rect">
            <a:avLst/>
          </a:prstGeom>
          <a:solidFill>
            <a:schemeClr val="bg1"/>
          </a:solidFill>
          <a:ln w="19050">
            <a:solidFill>
              <a:srgbClr val="C18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>
        <p:nvSpPr>
          <p:cNvPr id="15" name="PA-文本框 4"/>
          <p:cNvSpPr txBox="1"/>
          <p:nvPr>
            <p:custDataLst>
              <p:tags r:id="rId2"/>
            </p:custDataLst>
          </p:nvPr>
        </p:nvSpPr>
        <p:spPr>
          <a:xfrm>
            <a:off x="559435" y="610235"/>
            <a:ext cx="5301615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r>
              <a:rPr lang="en-US" altLang="zh-CN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Arial" panose="020B0604020202020204" pitchFamily="34" charset="0"/>
              </a:rPr>
              <a:t>The notion Coindex and Antecedent</a:t>
            </a:r>
            <a:endParaRPr lang="zh-CN" altLang="en-US" sz="2000" b="1" kern="0" cap="all" dirty="0">
              <a:solidFill>
                <a:srgbClr val="4C2F10"/>
              </a:solidFill>
              <a:effectLst/>
              <a:uFillTx/>
              <a:latin typeface="Calibri" panose="020F0502020204030204" charset="0"/>
              <a:ea typeface="Calibri" panose="020F0502020204030204" charset="0"/>
              <a:sym typeface="+mn-ea"/>
            </a:endParaRPr>
          </a:p>
          <a:p>
            <a:r>
              <a:rPr lang="zh-CN" altLang="en-US" sz="2000" b="1" dirty="0">
                <a:solidFill>
                  <a:srgbClr val="84685A"/>
                </a:solidFill>
                <a:latin typeface="Calibri" panose="020F0502020204030204" charset="0"/>
                <a:ea typeface="Calibri" panose="020F0502020204030204" charset="0"/>
                <a:sym typeface="微软雅黑 Light" panose="020B0502040204020203" pitchFamily="34" charset="-122"/>
              </a:rPr>
              <a:t>
</a:t>
            </a:r>
            <a:endParaRPr lang="zh-CN" altLang="en-US" sz="2000" b="1" dirty="0">
              <a:solidFill>
                <a:srgbClr val="84685A"/>
              </a:solidFill>
              <a:latin typeface="Calibri" panose="020F0502020204030204" charset="0"/>
              <a:ea typeface="Calibri" panose="020F0502020204030204" charset="0"/>
              <a:sym typeface="微软雅黑 Light" panose="020B0502040204020203" pitchFamily="34" charset="-122"/>
            </a:endParaRPr>
          </a:p>
        </p:txBody>
      </p:sp>
      <p:grpSp>
        <p:nvGrpSpPr>
          <p:cNvPr id="22" name="PA-组合 3"/>
          <p:cNvGrpSpPr/>
          <p:nvPr>
            <p:custDataLst>
              <p:tags r:id="rId3"/>
            </p:custDataLst>
          </p:nvPr>
        </p:nvGrpSpPr>
        <p:grpSpPr>
          <a:xfrm>
            <a:off x="764540" y="1196631"/>
            <a:ext cx="9911715" cy="4594026"/>
            <a:chOff x="1921" y="3657"/>
            <a:chExt cx="15609" cy="4962"/>
          </a:xfrm>
        </p:grpSpPr>
        <p:sp>
          <p:nvSpPr>
            <p:cNvPr id="117" name="PA-矩形 116"/>
            <p:cNvSpPr/>
            <p:nvPr>
              <p:custDataLst>
                <p:tags r:id="rId4"/>
              </p:custDataLst>
            </p:nvPr>
          </p:nvSpPr>
          <p:spPr>
            <a:xfrm>
              <a:off x="1921" y="3657"/>
              <a:ext cx="15268" cy="355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Coindex: </a:t>
              </a: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Two NPs are said to be coindexed if they same index in the particular sentence or clause.</a:t>
              </a:r>
              <a:endPara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e.g. a-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Susan think that Mary likes the chocoloate.</a:t>
              </a:r>
              <a:endPara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i="1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</a:t>
              </a:r>
              <a:r>
                <a:rPr kumimoji="0" lang="en-US" altLang="zh-CN" sz="200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[Susan]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think that [Mary]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[likes the chocolate]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k 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b- Ali said that he wrote a biography.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      [Ali]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said that [he]</a:t>
              </a:r>
              <a:r>
                <a:rPr lang="en-US" altLang="zh-CN" sz="2000" baseline="-25000" noProof="0" dirty="0">
                  <a:ln>
                    <a:noFill/>
                  </a:ln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 wrote a [biography]</a:t>
              </a:r>
              <a:r>
                <a:rPr kumimoji="0" lang="en-US" altLang="zh-CN" sz="2000" u="none" strike="noStrike" kern="1200" cap="none" spc="0" normalizeH="0" baseline="-2500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j</a:t>
              </a: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. 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i.e. in (b) Ali and he are coindexed.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  <a:p>
              <a:pPr marR="0" lvl="0" indent="0" algn="l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2000" u="none" strike="noStrike" kern="1200" cap="none" spc="0" normalizeH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charset="0"/>
                  <a:ea typeface="Calibri" panose="020F0502020204030204" charset="0"/>
                  <a:cs typeface="Times New Roman" panose="02020603050405020304" charset="0"/>
                  <a:sym typeface="+mn-lt"/>
                </a:rPr>
                <a:t>where as, in (a) Susan and Mary are not coindexed.</a:t>
              </a:r>
              <a:endParaRPr kumimoji="0" lang="en-US" altLang="zh-CN" sz="200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Calibri" panose="020F0502020204030204" charset="0"/>
                <a:cs typeface="Times New Roman" panose="02020603050405020304" charset="0"/>
                <a:sym typeface="+mn-lt"/>
              </a:endParaRPr>
            </a:p>
          </p:txBody>
        </p:sp>
        <p:sp>
          <p:nvSpPr>
            <p:cNvPr id="33" name="PA-文本框 32"/>
            <p:cNvSpPr txBox="1"/>
            <p:nvPr>
              <p:custDataLst>
                <p:tags r:id="rId5"/>
              </p:custDataLst>
            </p:nvPr>
          </p:nvSpPr>
          <p:spPr>
            <a:xfrm>
              <a:off x="7385" y="7623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36" name="PA-文本框 35"/>
            <p:cNvSpPr txBox="1"/>
            <p:nvPr>
              <p:custDataLst>
                <p:tags r:id="rId6"/>
              </p:custDataLst>
            </p:nvPr>
          </p:nvSpPr>
          <p:spPr>
            <a:xfrm>
              <a:off x="13189" y="7622"/>
              <a:ext cx="4341" cy="9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Click here to add content of the text，and briefly explain your point of view
</a:t>
              </a:r>
              <a:endParaRPr lang="zh-CN" altLang="en-US" sz="1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7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MH" val="20161022203400"/>
  <p:tag name="MH_LIBRARY" val="GRAPHIC"/>
  <p:tag name="MH_TYPE" val="Other"/>
  <p:tag name="MH_ORDER" val="2"/>
  <p:tag name="PA" val="v5.2.4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02.xml><?xml version="1.0" encoding="utf-8"?>
<p:tagLst xmlns:p="http://schemas.openxmlformats.org/presentationml/2006/main">
  <p:tag name="KSO_WM_DOC_GUID" val="{7d311b73-f9d3-4b91-b6f8-c98d9cfd796f}"/>
</p:tagLst>
</file>

<file path=ppt/tags/tag11.xml><?xml version="1.0" encoding="utf-8"?>
<p:tagLst xmlns:p="http://schemas.openxmlformats.org/presentationml/2006/main">
  <p:tag name="MH" val="20161022203400"/>
  <p:tag name="MH_LIBRARY" val="GRAPHIC"/>
  <p:tag name="MH_TYPE" val="Other"/>
  <p:tag name="MH_ORDER" val="3"/>
  <p:tag name="PA" val="v5.2.4"/>
</p:tagLst>
</file>

<file path=ppt/tags/tag12.xml><?xml version="1.0" encoding="utf-8"?>
<p:tagLst xmlns:p="http://schemas.openxmlformats.org/presentationml/2006/main">
  <p:tag name="MH" val="20161022203400"/>
  <p:tag name="MH_LIBRARY" val="GRAPHIC"/>
  <p:tag name="MH_TYPE" val="Other"/>
  <p:tag name="MH_ORDER" val="4"/>
  <p:tag name="PA" val="v5.2.4"/>
</p:tagLst>
</file>

<file path=ppt/tags/tag13.xml><?xml version="1.0" encoding="utf-8"?>
<p:tagLst xmlns:p="http://schemas.openxmlformats.org/presentationml/2006/main">
  <p:tag name="PA" val="v5.2.4"/>
</p:tagLst>
</file>

<file path=ppt/tags/tag14.xml><?xml version="1.0" encoding="utf-8"?>
<p:tagLst xmlns:p="http://schemas.openxmlformats.org/presentationml/2006/main">
  <p:tag name="PA" val="v5.2.4"/>
</p:tagLst>
</file>

<file path=ppt/tags/tag15.xml><?xml version="1.0" encoding="utf-8"?>
<p:tagLst xmlns:p="http://schemas.openxmlformats.org/presentationml/2006/main">
  <p:tag name="PA" val="v5.2.4"/>
</p:tagLst>
</file>

<file path=ppt/tags/tag16.xml><?xml version="1.0" encoding="utf-8"?>
<p:tagLst xmlns:p="http://schemas.openxmlformats.org/presentationml/2006/main">
  <p:tag name="PA" val="v5.2.4"/>
</p:tagLst>
</file>

<file path=ppt/tags/tag17.xml><?xml version="1.0" encoding="utf-8"?>
<p:tagLst xmlns:p="http://schemas.openxmlformats.org/presentationml/2006/main">
  <p:tag name="PA" val="v5.2.4"/>
</p:tagLst>
</file>

<file path=ppt/tags/tag18.xml><?xml version="1.0" encoding="utf-8"?>
<p:tagLst xmlns:p="http://schemas.openxmlformats.org/presentationml/2006/main">
  <p:tag name="PA" val="v5.2.4"/>
</p:tagLst>
</file>

<file path=ppt/tags/tag19.xml><?xml version="1.0" encoding="utf-8"?>
<p:tagLst xmlns:p="http://schemas.openxmlformats.org/presentationml/2006/main">
  <p:tag name="PA" val="v5.2.4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p="http://schemas.openxmlformats.org/presentationml/2006/main">
  <p:tag name="MH" val="20161022203400"/>
  <p:tag name="MH_LIBRARY" val="GRAPHIC"/>
  <p:tag name="MH_TYPE" val="Other"/>
  <p:tag name="MH_ORDER" val="4"/>
  <p:tag name="PA" val="v5.2.4"/>
</p:tagLst>
</file>

<file path=ppt/tags/tag21.xml><?xml version="1.0" encoding="utf-8"?>
<p:tagLst xmlns:p="http://schemas.openxmlformats.org/presentationml/2006/main">
  <p:tag name="MH" val="20161022203400"/>
  <p:tag name="MH_LIBRARY" val="GRAPHIC"/>
  <p:tag name="MH_TYPE" val="Other"/>
  <p:tag name="MH_ORDER" val="4"/>
  <p:tag name="PA" val="v5.2.4"/>
</p:tagLst>
</file>

<file path=ppt/tags/tag22.xml><?xml version="1.0" encoding="utf-8"?>
<p:tagLst xmlns:p="http://schemas.openxmlformats.org/presentationml/2006/main">
  <p:tag name="PA" val="v5.2.4"/>
</p:tagLst>
</file>

<file path=ppt/tags/tag23.xml><?xml version="1.0" encoding="utf-8"?>
<p:tagLst xmlns:p="http://schemas.openxmlformats.org/presentationml/2006/main">
  <p:tag name="PA" val="v5.2.4"/>
</p:tagLst>
</file>

<file path=ppt/tags/tag2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5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6.xml><?xml version="1.0" encoding="utf-8"?>
<p:tagLst xmlns:p="http://schemas.openxmlformats.org/presentationml/2006/main">
  <p:tag name="PA" val="v5.2.4"/>
</p:tagLst>
</file>

<file path=ppt/tags/tag27.xml><?xml version="1.0" encoding="utf-8"?>
<p:tagLst xmlns:p="http://schemas.openxmlformats.org/presentationml/2006/main">
  <p:tag name="PA" val="v5.2.4"/>
</p:tagLst>
</file>

<file path=ppt/tags/tag28.xml><?xml version="1.0" encoding="utf-8"?>
<p:tagLst xmlns:p="http://schemas.openxmlformats.org/presentationml/2006/main">
  <p:tag name="PA" val="v5.2.4"/>
</p:tagLst>
</file>

<file path=ppt/tags/tag29.xml><?xml version="1.0" encoding="utf-8"?>
<p:tagLst xmlns:p="http://schemas.openxmlformats.org/presentationml/2006/main">
  <p:tag name="PA" val="v5.2.4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0.xml><?xml version="1.0" encoding="utf-8"?>
<p:tagLst xmlns:p="http://schemas.openxmlformats.org/presentationml/2006/main">
  <p:tag name="PA" val="v5.2.4"/>
</p:tagLst>
</file>

<file path=ppt/tags/tag31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32.xml><?xml version="1.0" encoding="utf-8"?>
<p:tagLst xmlns:p="http://schemas.openxmlformats.org/presentationml/2006/main">
  <p:tag name="PA" val="v5.2.4"/>
</p:tagLst>
</file>

<file path=ppt/tags/tag33.xml><?xml version="1.0" encoding="utf-8"?>
<p:tagLst xmlns:p="http://schemas.openxmlformats.org/presentationml/2006/main">
  <p:tag name="PA" val="v5.2.4"/>
</p:tagLst>
</file>

<file path=ppt/tags/tag34.xml><?xml version="1.0" encoding="utf-8"?>
<p:tagLst xmlns:p="http://schemas.openxmlformats.org/presentationml/2006/main">
  <p:tag name="PA" val="v5.2.4"/>
</p:tagLst>
</file>

<file path=ppt/tags/tag35.xml><?xml version="1.0" encoding="utf-8"?>
<p:tagLst xmlns:p="http://schemas.openxmlformats.org/presentationml/2006/main">
  <p:tag name="PA" val="v5.2.4"/>
</p:tagLst>
</file>

<file path=ppt/tags/tag36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37.xml><?xml version="1.0" encoding="utf-8"?>
<p:tagLst xmlns:p="http://schemas.openxmlformats.org/presentationml/2006/main">
  <p:tag name="PA" val="v5.2.4"/>
</p:tagLst>
</file>

<file path=ppt/tags/tag38.xml><?xml version="1.0" encoding="utf-8"?>
<p:tagLst xmlns:p="http://schemas.openxmlformats.org/presentationml/2006/main">
  <p:tag name="PA" val="v5.2.4"/>
</p:tagLst>
</file>

<file path=ppt/tags/tag39.xml><?xml version="1.0" encoding="utf-8"?>
<p:tagLst xmlns:p="http://schemas.openxmlformats.org/presentationml/2006/main">
  <p:tag name="PA" val="v5.2.4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40.xml><?xml version="1.0" encoding="utf-8"?>
<p:tagLst xmlns:p="http://schemas.openxmlformats.org/presentationml/2006/main">
  <p:tag name="PA" val="v5.2.4"/>
</p:tagLst>
</file>

<file path=ppt/tags/tag41.xml><?xml version="1.0" encoding="utf-8"?>
<p:tagLst xmlns:p="http://schemas.openxmlformats.org/presentationml/2006/main">
  <p:tag name="PA" val="v5.2.4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44.xml><?xml version="1.0" encoding="utf-8"?>
<p:tagLst xmlns:p="http://schemas.openxmlformats.org/presentationml/2006/main">
  <p:tag name="PA" val="v5.2.4"/>
</p:tagLst>
</file>

<file path=ppt/tags/tag45.xml><?xml version="1.0" encoding="utf-8"?>
<p:tagLst xmlns:p="http://schemas.openxmlformats.org/presentationml/2006/main">
  <p:tag name="PA" val="v5.2.4"/>
</p:tagLst>
</file>

<file path=ppt/tags/tag46.xml><?xml version="1.0" encoding="utf-8"?>
<p:tagLst xmlns:p="http://schemas.openxmlformats.org/presentationml/2006/main">
  <p:tag name="PA" val="v5.2.4"/>
</p:tagLst>
</file>

<file path=ppt/tags/tag47.xml><?xml version="1.0" encoding="utf-8"?>
<p:tagLst xmlns:p="http://schemas.openxmlformats.org/presentationml/2006/main">
  <p:tag name="PA" val="v5.2.4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49.xml><?xml version="1.0" encoding="utf-8"?>
<p:tagLst xmlns:p="http://schemas.openxmlformats.org/presentationml/2006/main">
  <p:tag name="PA" val="v5.2.4"/>
</p:tagLst>
</file>

<file path=ppt/tags/tag5.xml><?xml version="1.0" encoding="utf-8"?>
<p:tagLst xmlns:p="http://schemas.openxmlformats.org/presentationml/2006/main">
  <p:tag name="PA" val="v5.2.4"/>
</p:tagLst>
</file>

<file path=ppt/tags/tag50.xml><?xml version="1.0" encoding="utf-8"?>
<p:tagLst xmlns:p="http://schemas.openxmlformats.org/presentationml/2006/main">
  <p:tag name="PA" val="v5.2.4"/>
</p:tagLst>
</file>

<file path=ppt/tags/tag51.xml><?xml version="1.0" encoding="utf-8"?>
<p:tagLst xmlns:p="http://schemas.openxmlformats.org/presentationml/2006/main">
  <p:tag name="PA" val="v5.2.4"/>
</p:tagLst>
</file>

<file path=ppt/tags/tag52.xml><?xml version="1.0" encoding="utf-8"?>
<p:tagLst xmlns:p="http://schemas.openxmlformats.org/presentationml/2006/main">
  <p:tag name="PA" val="v5.2.4"/>
</p:tagLst>
</file>

<file path=ppt/tags/tag53.xml><?xml version="1.0" encoding="utf-8"?>
<p:tagLst xmlns:p="http://schemas.openxmlformats.org/presentationml/2006/main">
  <p:tag name="PA" val="v5.2.4"/>
</p:tagLst>
</file>

<file path=ppt/tags/tag5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55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56.xml><?xml version="1.0" encoding="utf-8"?>
<p:tagLst xmlns:p="http://schemas.openxmlformats.org/presentationml/2006/main">
  <p:tag name="PA" val="v5.2.4"/>
</p:tagLst>
</file>

<file path=ppt/tags/tag57.xml><?xml version="1.0" encoding="utf-8"?>
<p:tagLst xmlns:p="http://schemas.openxmlformats.org/presentationml/2006/main">
  <p:tag name="PA" val="v5.2.4"/>
</p:tagLst>
</file>

<file path=ppt/tags/tag58.xml><?xml version="1.0" encoding="utf-8"?>
<p:tagLst xmlns:p="http://schemas.openxmlformats.org/presentationml/2006/main">
  <p:tag name="PA" val="v5.2.4"/>
</p:tagLst>
</file>

<file path=ppt/tags/tag59.xml><?xml version="1.0" encoding="utf-8"?>
<p:tagLst xmlns:p="http://schemas.openxmlformats.org/presentationml/2006/main">
  <p:tag name="PA" val="v5.2.4"/>
</p:tagLst>
</file>

<file path=ppt/tags/tag6.xml><?xml version="1.0" encoding="utf-8"?>
<p:tagLst xmlns:p="http://schemas.openxmlformats.org/presentationml/2006/main">
  <p:tag name="PA" val="v5.2.4"/>
</p:tagLst>
</file>

<file path=ppt/tags/tag60.xml><?xml version="1.0" encoding="utf-8"?>
<p:tagLst xmlns:p="http://schemas.openxmlformats.org/presentationml/2006/main">
  <p:tag name="PA" val="v5.2.4"/>
</p:tagLst>
</file>

<file path=ppt/tags/tag61.xml><?xml version="1.0" encoding="utf-8"?>
<p:tagLst xmlns:p="http://schemas.openxmlformats.org/presentationml/2006/main">
  <p:tag name="PA" val="v5.2.4"/>
</p:tagLst>
</file>

<file path=ppt/tags/tag62.xml><?xml version="1.0" encoding="utf-8"?>
<p:tagLst xmlns:p="http://schemas.openxmlformats.org/presentationml/2006/main">
  <p:tag name="PA" val="v5.2.4"/>
</p:tagLst>
</file>

<file path=ppt/tags/tag63.xml><?xml version="1.0" encoding="utf-8"?>
<p:tagLst xmlns:p="http://schemas.openxmlformats.org/presentationml/2006/main">
  <p:tag name="PA" val="v5.2.4"/>
</p:tagLst>
</file>

<file path=ppt/tags/tag64.xml><?xml version="1.0" encoding="utf-8"?>
<p:tagLst xmlns:p="http://schemas.openxmlformats.org/presentationml/2006/main">
  <p:tag name="PA" val="v5.2.4"/>
</p:tagLst>
</file>

<file path=ppt/tags/tag65.xml><?xml version="1.0" encoding="utf-8"?>
<p:tagLst xmlns:p="http://schemas.openxmlformats.org/presentationml/2006/main">
  <p:tag name="PA" val="v5.2.4"/>
</p:tagLst>
</file>

<file path=ppt/tags/tag66.xml><?xml version="1.0" encoding="utf-8"?>
<p:tagLst xmlns:p="http://schemas.openxmlformats.org/presentationml/2006/main">
  <p:tag name="PA" val="v5.2.4"/>
</p:tagLst>
</file>

<file path=ppt/tags/tag67.xml><?xml version="1.0" encoding="utf-8"?>
<p:tagLst xmlns:p="http://schemas.openxmlformats.org/presentationml/2006/main">
  <p:tag name="PA" val="v5.2.4"/>
</p:tagLst>
</file>

<file path=ppt/tags/tag68.xml><?xml version="1.0" encoding="utf-8"?>
<p:tagLst xmlns:p="http://schemas.openxmlformats.org/presentationml/2006/main">
  <p:tag name="PA" val="v5.2.4"/>
</p:tagLst>
</file>

<file path=ppt/tags/tag69.xml><?xml version="1.0" encoding="utf-8"?>
<p:tagLst xmlns:p="http://schemas.openxmlformats.org/presentationml/2006/main">
  <p:tag name="PA" val="v5.2.4"/>
</p:tagLst>
</file>

<file path=ppt/tags/tag7.xml><?xml version="1.0" encoding="utf-8"?>
<p:tagLst xmlns:p="http://schemas.openxmlformats.org/presentationml/2006/main">
  <p:tag name="PA" val="v5.2.4"/>
</p:tagLst>
</file>

<file path=ppt/tags/tag70.xml><?xml version="1.0" encoding="utf-8"?>
<p:tagLst xmlns:p="http://schemas.openxmlformats.org/presentationml/2006/main">
  <p:tag name="PA" val="v5.2.4"/>
</p:tagLst>
</file>

<file path=ppt/tags/tag71.xml><?xml version="1.0" encoding="utf-8"?>
<p:tagLst xmlns:p="http://schemas.openxmlformats.org/presentationml/2006/main">
  <p:tag name="PA" val="v5.2.4"/>
</p:tagLst>
</file>

<file path=ppt/tags/tag72.xml><?xml version="1.0" encoding="utf-8"?>
<p:tagLst xmlns:p="http://schemas.openxmlformats.org/presentationml/2006/main">
  <p:tag name="PA" val="v5.2.4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75.xml><?xml version="1.0" encoding="utf-8"?>
<p:tagLst xmlns:p="http://schemas.openxmlformats.org/presentationml/2006/main">
  <p:tag name="PA" val="v5.2.4"/>
</p:tagLst>
</file>

<file path=ppt/tags/tag76.xml><?xml version="1.0" encoding="utf-8"?>
<p:tagLst xmlns:p="http://schemas.openxmlformats.org/presentationml/2006/main">
  <p:tag name="PA" val="v5.2.4"/>
</p:tagLst>
</file>

<file path=ppt/tags/tag77.xml><?xml version="1.0" encoding="utf-8"?>
<p:tagLst xmlns:p="http://schemas.openxmlformats.org/presentationml/2006/main">
  <p:tag name="PA" val="v5.2.4"/>
</p:tagLst>
</file>

<file path=ppt/tags/tag78.xml><?xml version="1.0" encoding="utf-8"?>
<p:tagLst xmlns:p="http://schemas.openxmlformats.org/presentationml/2006/main">
  <p:tag name="PA" val="v5.2.4"/>
</p:tagLst>
</file>

<file path=ppt/tags/tag79.xml><?xml version="1.0" encoding="utf-8"?>
<p:tagLst xmlns:p="http://schemas.openxmlformats.org/presentationml/2006/main">
  <p:tag name="PA" val="v5.2.4"/>
</p:tagLst>
</file>

<file path=ppt/tags/tag8.xml><?xml version="1.0" encoding="utf-8"?>
<p:tagLst xmlns:p="http://schemas.openxmlformats.org/presentationml/2006/main">
  <p:tag name="PA" val="v5.2.4"/>
</p:tagLst>
</file>

<file path=ppt/tags/tag80.xml><?xml version="1.0" encoding="utf-8"?>
<p:tagLst xmlns:p="http://schemas.openxmlformats.org/presentationml/2006/main">
  <p:tag name="PA" val="v5.2.4"/>
</p:tagLst>
</file>

<file path=ppt/tags/tag81.xml><?xml version="1.0" encoding="utf-8"?>
<p:tagLst xmlns:p="http://schemas.openxmlformats.org/presentationml/2006/main">
  <p:tag name="PA" val="v5.2.4"/>
</p:tagLst>
</file>

<file path=ppt/tags/tag82.xml><?xml version="1.0" encoding="utf-8"?>
<p:tagLst xmlns:p="http://schemas.openxmlformats.org/presentationml/2006/main">
  <p:tag name="PA" val="v5.2.4"/>
</p:tagLst>
</file>

<file path=ppt/tags/tag83.xml><?xml version="1.0" encoding="utf-8"?>
<p:tagLst xmlns:p="http://schemas.openxmlformats.org/presentationml/2006/main">
  <p:tag name="PA" val="v5.2.4"/>
</p:tagLst>
</file>

<file path=ppt/tags/tag84.xml><?xml version="1.0" encoding="utf-8"?>
<p:tagLst xmlns:p="http://schemas.openxmlformats.org/presentationml/2006/main">
  <p:tag name="PA" val="v5.2.4"/>
</p:tagLst>
</file>

<file path=ppt/tags/tag85.xml><?xml version="1.0" encoding="utf-8"?>
<p:tagLst xmlns:p="http://schemas.openxmlformats.org/presentationml/2006/main">
  <p:tag name="PA" val="v5.2.4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88.xml><?xml version="1.0" encoding="utf-8"?>
<p:tagLst xmlns:p="http://schemas.openxmlformats.org/presentationml/2006/main">
  <p:tag name="PA" val="v5.2.4"/>
</p:tagLst>
</file>

<file path=ppt/tags/tag89.xml><?xml version="1.0" encoding="utf-8"?>
<p:tagLst xmlns:p="http://schemas.openxmlformats.org/presentationml/2006/main">
  <p:tag name="PA" val="v5.2.4"/>
</p:tagLst>
</file>

<file path=ppt/tags/tag9.xml><?xml version="1.0" encoding="utf-8"?>
<p:tagLst xmlns:p="http://schemas.openxmlformats.org/presentationml/2006/main">
  <p:tag name="MH" val="20161022203400"/>
  <p:tag name="MH_LIBRARY" val="GRAPHIC"/>
  <p:tag name="MH_TYPE" val="Other"/>
  <p:tag name="MH_ORDER" val="1"/>
  <p:tag name="PA" val="v5.2.4"/>
</p:tagLst>
</file>

<file path=ppt/tags/tag90.xml><?xml version="1.0" encoding="utf-8"?>
<p:tagLst xmlns:p="http://schemas.openxmlformats.org/presentationml/2006/main">
  <p:tag name="PA" val="v5.2.4"/>
</p:tagLst>
</file>

<file path=ppt/tags/tag91.xml><?xml version="1.0" encoding="utf-8"?>
<p:tagLst xmlns:p="http://schemas.openxmlformats.org/presentationml/2006/main">
  <p:tag name="PA" val="v5.2.4"/>
</p:tagLst>
</file>

<file path=ppt/tags/tag92.xml><?xml version="1.0" encoding="utf-8"?>
<p:tagLst xmlns:p="http://schemas.openxmlformats.org/presentationml/2006/main">
  <p:tag name="PA" val="v5.2.4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95.xml><?xml version="1.0" encoding="utf-8"?>
<p:tagLst xmlns:p="http://schemas.openxmlformats.org/presentationml/2006/main">
  <p:tag name="PA" val="v5.2.4"/>
</p:tagLst>
</file>

<file path=ppt/tags/tag96.xml><?xml version="1.0" encoding="utf-8"?>
<p:tagLst xmlns:p="http://schemas.openxmlformats.org/presentationml/2006/main">
  <p:tag name="PA" val="v5.2.4"/>
</p:tagLst>
</file>

<file path=ppt/tags/tag97.xml><?xml version="1.0" encoding="utf-8"?>
<p:tagLst xmlns:p="http://schemas.openxmlformats.org/presentationml/2006/main">
  <p:tag name="PA" val="v5.2.4"/>
</p:tagLst>
</file>

<file path=ppt/tags/tag98.xml><?xml version="1.0" encoding="utf-8"?>
<p:tagLst xmlns:p="http://schemas.openxmlformats.org/presentationml/2006/main">
  <p:tag name="PA" val="v5.2.4"/>
</p:tagLst>
</file>

<file path=ppt/tags/tag99.xml><?xml version="1.0" encoding="utf-8"?>
<p:tagLst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Theme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6513</Words>
  <Application>WPS Presentation</Application>
  <PresentationFormat>宽屏</PresentationFormat>
  <Paragraphs>216</Paragraphs>
  <Slides>18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SimSun</vt:lpstr>
      <vt:lpstr>Wingdings</vt:lpstr>
      <vt:lpstr>SimHei</vt:lpstr>
      <vt:lpstr>Calibri</vt:lpstr>
      <vt:lpstr>Times New Roman</vt:lpstr>
      <vt:lpstr>方正大标宋_GBK</vt:lpstr>
      <vt:lpstr>Microsoft YaHei Light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CC</cp:lastModifiedBy>
  <cp:revision>1045</cp:revision>
  <dcterms:created xsi:type="dcterms:W3CDTF">2018-03-01T02:03:00Z</dcterms:created>
  <dcterms:modified xsi:type="dcterms:W3CDTF">2023-06-23T15:05:07Z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1033-11.2.0.11537</vt:lpwstr>
  </property>
  <property fmtid="{D5CDD505-2E9C-101B-9397-08002B2CF9AE}" pid="3" name="KSORubyTemplateID">
    <vt:lpwstr>2</vt:lpwstr>
  </property>
  <property fmtid="{D5CDD505-2E9C-101B-9397-08002B2CF9AE}" pid="4" name="ICV">
    <vt:lpwstr>74B886C5EE7949B9A46DD19AC2AE6A4D</vt:lpwstr>
  </property>
</Properties>
</file>

<file path=docProps/thumbnail.jpeg>
</file>